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8" r:id="rId3"/>
    <p:sldId id="259" r:id="rId4"/>
    <p:sldId id="263" r:id="rId5"/>
    <p:sldId id="260" r:id="rId6"/>
    <p:sldId id="261" r:id="rId7"/>
    <p:sldId id="262" r:id="rId8"/>
    <p:sldId id="265" r:id="rId9"/>
    <p:sldId id="266" r:id="rId10"/>
    <p:sldId id="264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516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pPr/>
              <a:t>5/22/2022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pPr/>
              <a:t>5/22/2022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pPr/>
              <a:t>5/22/2022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pPr/>
              <a:t>5/22/2022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pPr/>
              <a:t>5/22/2022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pPr/>
              <a:t>5/22/2022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pPr/>
              <a:t>5/22/2022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pPr/>
              <a:t>5/22/2022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pPr/>
              <a:t>5/22/2022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pPr/>
              <a:t>5/22/2022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pPr/>
              <a:t>5/22/2022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pPr/>
              <a:t>5/22/2022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-82193"/>
            <a:ext cx="12192000" cy="6940193"/>
            <a:chOff x="59504" y="0"/>
            <a:chExt cx="12072992" cy="6809922"/>
          </a:xfrm>
        </p:grpSpPr>
        <p:pic>
          <p:nvPicPr>
            <p:cNvPr id="5" name="Рисунок 5">
              <a:extLst>
                <a:ext uri="{FF2B5EF4-FFF2-40B4-BE49-F238E27FC236}">
                  <a16:creationId xmlns:a16="http://schemas.microsoft.com/office/drawing/2014/main" xmlns="" id="{66BC21FB-3AFA-8F40-8FB3-052F92187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504" y="0"/>
              <a:ext cx="12072992" cy="6809922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7284378" y="1265221"/>
              <a:ext cx="4715838" cy="35959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6D888C-5641-004E-8358-6CCD1E40B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3316" y="2040169"/>
            <a:ext cx="8968483" cy="164592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Социально значимый проект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«Взлетная полоса»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A901514-145B-5C47-8DC1-7963B6845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0129" y="4403188"/>
            <a:ext cx="6583679" cy="1083212"/>
          </a:xfrm>
        </p:spPr>
        <p:txBody>
          <a:bodyPr>
            <a:normAutofit fontScale="92500" lnSpcReduction="20000"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«ЛИЦЕЙ №1 ЗМР РТ»</a:t>
            </a:r>
          </a:p>
          <a:p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Отряд «Доброхоты»</a:t>
            </a:r>
          </a:p>
          <a:p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 проекта: Ефимова Е.П.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452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12192000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3022600"/>
            <a:ext cx="7283450" cy="115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07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12193588" cy="682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2211388"/>
            <a:ext cx="9291637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165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6D888C-5641-004E-8358-6CCD1E40B5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ТЕМА ПРОЕКТА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A901514-145B-5C47-8DC1-7963B6845D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>
                <a:solidFill>
                  <a:schemeClr val="bg1"/>
                </a:solidFill>
              </a:rPr>
              <a:t>ФИО  автора идеи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DB4F7D-A1EB-AB42-ABE3-513A1E1EA46A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66BC21FB-3AFA-8F40-8FB3-052F92187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776" y="0"/>
            <a:ext cx="12264776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284378" y="1265221"/>
            <a:ext cx="4715838" cy="35959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2551" y="542124"/>
            <a:ext cx="587344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необходим для детей дошкольного возраста ,так как это оптимальный этап в развитии экологической культуры подрастающего поколения.</a:t>
            </a:r>
          </a:p>
          <a:p>
            <a:pPr>
              <a:buNone/>
            </a:pP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данной целевой группы с формулируется экологическая грамотность и бережное отношение к окружающей среде 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980" y="1886183"/>
            <a:ext cx="5824020" cy="436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924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6D888C-5641-004E-8358-6CCD1E40B5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ТЕМА ПРОЕКТА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A901514-145B-5C47-8DC1-7963B6845D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>
                <a:solidFill>
                  <a:schemeClr val="bg1"/>
                </a:solidFill>
              </a:rPr>
              <a:t>ФИО  автора идеи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DB4F7D-A1EB-AB42-ABE3-513A1E1EA46A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66BC21FB-3AFA-8F40-8FB3-052F92187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7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6EBD015-3E80-7F4D-A800-000B95B811A6}"/>
              </a:ext>
            </a:extLst>
          </p:cNvPr>
          <p:cNvSpPr txBox="1"/>
          <p:nvPr/>
        </p:nvSpPr>
        <p:spPr>
          <a:xfrm>
            <a:off x="5181600" y="25146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sz="320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CEDB744-5E07-D248-B6B5-84210BA00C00}"/>
              </a:ext>
            </a:extLst>
          </p:cNvPr>
          <p:cNvSpPr txBox="1"/>
          <p:nvPr/>
        </p:nvSpPr>
        <p:spPr>
          <a:xfrm>
            <a:off x="912352" y="937888"/>
            <a:ext cx="4409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800" b="1" dirty="0" smtClean="0">
                <a:solidFill>
                  <a:schemeClr val="bg1"/>
                </a:solidFill>
              </a:rPr>
              <a:t>Суть проекта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5AA8E6E-9C88-6B44-9C89-A8625CE00BF7}"/>
              </a:ext>
            </a:extLst>
          </p:cNvPr>
          <p:cNvSpPr txBox="1"/>
          <p:nvPr/>
        </p:nvSpPr>
        <p:spPr>
          <a:xfrm>
            <a:off x="821728" y="1926660"/>
            <a:ext cx="62846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это форма образования и воспитания детей.</a:t>
            </a:r>
          </a:p>
          <a:p>
            <a:pPr algn="l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Начиная с детского сада детей надо учить культурному обращению со средой обитания,  помочь им ощущать тесную связь человека и природы, экологии и экономики.</a:t>
            </a:r>
          </a:p>
          <a:p>
            <a:pPr algn="l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планируем провести акции по отказу от пакетов и одноразовой посуды.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84378" y="1265221"/>
            <a:ext cx="4715838" cy="35959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724" y="3284376"/>
            <a:ext cx="4856276" cy="364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726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6D888C-5641-004E-8358-6CCD1E40B5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ТЕМА ПРОЕКТА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A901514-145B-5C47-8DC1-7963B6845D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>
                <a:solidFill>
                  <a:schemeClr val="bg1"/>
                </a:solidFill>
              </a:rPr>
              <a:t>ФИО  автора идеи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DB4F7D-A1EB-AB42-ABE3-513A1E1EA46A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66BC21FB-3AFA-8F40-8FB3-052F92187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0"/>
            <a:ext cx="12192000" cy="6877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6EBD015-3E80-7F4D-A800-000B95B811A6}"/>
              </a:ext>
            </a:extLst>
          </p:cNvPr>
          <p:cNvSpPr txBox="1"/>
          <p:nvPr/>
        </p:nvSpPr>
        <p:spPr>
          <a:xfrm>
            <a:off x="5181600" y="25146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sz="320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CEDB744-5E07-D248-B6B5-84210BA00C00}"/>
              </a:ext>
            </a:extLst>
          </p:cNvPr>
          <p:cNvSpPr txBox="1"/>
          <p:nvPr/>
        </p:nvSpPr>
        <p:spPr>
          <a:xfrm>
            <a:off x="629978" y="633817"/>
            <a:ext cx="6380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800" b="1" dirty="0" smtClean="0">
                <a:solidFill>
                  <a:schemeClr val="bg1"/>
                </a:solidFill>
              </a:rPr>
              <a:t>КОМАНДА ПРОЕКТА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84378" y="1265221"/>
            <a:ext cx="4715838" cy="35959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5395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9725" algn="l"/>
              </a:tabLst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 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Партнеры  проекта 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9725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9725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7721" y="1852880"/>
            <a:ext cx="680000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Волонтеры, </a:t>
            </a:r>
            <a:r>
              <a:rPr lang="ru-RU" sz="2800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целевая группа, руководитель</a:t>
            </a:r>
            <a:r>
              <a:rPr lang="ru-RU" sz="2800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800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педагоги, родители ,партнеры</a:t>
            </a:r>
            <a:endParaRPr lang="ru-RU" sz="2800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440" y="1624816"/>
            <a:ext cx="5072678" cy="396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78" y="2894725"/>
            <a:ext cx="5952116" cy="396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497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6D888C-5641-004E-8358-6CCD1E40B5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ТЕМА ПРОЕКТА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A901514-145B-5C47-8DC1-7963B6845D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>
                <a:solidFill>
                  <a:schemeClr val="bg1"/>
                </a:solidFill>
              </a:rPr>
              <a:t>ФИО  автора идеи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DB4F7D-A1EB-AB42-ABE3-513A1E1EA46A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66BC21FB-3AFA-8F40-8FB3-052F92187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731" y="0"/>
            <a:ext cx="1221773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62BE1AC-BC93-164D-8A26-9EDFD1641F9F}"/>
              </a:ext>
            </a:extLst>
          </p:cNvPr>
          <p:cNvSpPr txBox="1"/>
          <p:nvPr/>
        </p:nvSpPr>
        <p:spPr>
          <a:xfrm>
            <a:off x="416076" y="614021"/>
            <a:ext cx="7119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разработали: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253C208-E1FA-5446-B93C-543C887F9C52}"/>
              </a:ext>
            </a:extLst>
          </p:cNvPr>
          <p:cNvSpPr txBox="1"/>
          <p:nvPr/>
        </p:nvSpPr>
        <p:spPr>
          <a:xfrm>
            <a:off x="9261497" y="6772653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-брошюру</a:t>
            </a:r>
            <a:endParaRPr lang="ru-RU" dirty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-</a:t>
            </a:r>
            <a:r>
              <a:rPr lang="ru-RU" dirty="0" err="1" smtClean="0">
                <a:solidFill>
                  <a:schemeClr val="bg1"/>
                </a:solidFill>
              </a:rPr>
              <a:t>флешмоб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-содержание театрализованных постановок</a:t>
            </a:r>
          </a:p>
          <a:p>
            <a:pPr algn="l"/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84378" y="1265221"/>
            <a:ext cx="4715838" cy="35959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04" y="1265221"/>
            <a:ext cx="1919061" cy="438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1785" y="5822502"/>
            <a:ext cx="30323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Макет брошюры </a:t>
            </a:r>
            <a:endParaRPr lang="ru-RU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36419" y="4697540"/>
            <a:ext cx="526240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Содержание </a:t>
            </a:r>
          </a:p>
          <a:p>
            <a:pPr algn="ctr"/>
            <a:r>
              <a:rPr lang="ru-RU" sz="2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театрализованных постановок </a:t>
            </a:r>
            <a:endParaRPr lang="ru-RU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36419" y="1624816"/>
            <a:ext cx="4012249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1)Вред пластика для окружающей среды.</a:t>
            </a:r>
          </a:p>
          <a:p>
            <a:pPr algn="ctr"/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2)Большой вред для маленькой батарейки </a:t>
            </a:r>
          </a:p>
          <a:p>
            <a:pPr algn="ctr"/>
            <a:r>
              <a:rPr lang="ru-RU" sz="2800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3)В чем смысл раздельный сбор мусора </a:t>
            </a:r>
            <a:endParaRPr lang="ru-RU" sz="2800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809" y="1445018"/>
            <a:ext cx="4498975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098822" y="4899172"/>
            <a:ext cx="443160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Флешмоб</a:t>
            </a:r>
            <a:r>
              <a:rPr lang="ru-RU" sz="2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«сохрани планету»</a:t>
            </a:r>
            <a:endParaRPr lang="ru-RU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835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6D888C-5641-004E-8358-6CCD1E40B5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ТЕМА ПРОЕКТА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A901514-145B-5C47-8DC1-7963B6845D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>
                <a:solidFill>
                  <a:schemeClr val="bg1"/>
                </a:solidFill>
              </a:rPr>
              <a:t>ФИО  автора идеи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DB4F7D-A1EB-AB42-ABE3-513A1E1EA46A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66BC21FB-3AFA-8F40-8FB3-052F92187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4" y="0"/>
            <a:ext cx="12072992" cy="68099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6FBD2A9-4530-4942-B1DF-FDD8DF4F7267}"/>
              </a:ext>
            </a:extLst>
          </p:cNvPr>
          <p:cNvSpPr txBox="1"/>
          <p:nvPr/>
        </p:nvSpPr>
        <p:spPr>
          <a:xfrm>
            <a:off x="434350" y="683422"/>
            <a:ext cx="6950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800" b="1" dirty="0" smtClean="0">
                <a:solidFill>
                  <a:schemeClr val="bg1"/>
                </a:solidFill>
              </a:rPr>
              <a:t>Ожидаемые результаты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84378" y="1265221"/>
            <a:ext cx="4715838" cy="35959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95423" y="1587813"/>
          <a:ext cx="11521440" cy="4348754"/>
        </p:xfrm>
        <a:graphic>
          <a:graphicData uri="http://schemas.openxmlformats.org/drawingml/2006/table">
            <a:tbl>
              <a:tblPr/>
              <a:tblGrid>
                <a:gridCol w="3556855"/>
                <a:gridCol w="1756491"/>
                <a:gridCol w="6208094"/>
              </a:tblGrid>
              <a:tr h="208507">
                <a:tc gridSpan="2">
                  <a:txBody>
                    <a:bodyPr/>
                    <a:lstStyle/>
                    <a:p>
                      <a:pPr marL="899160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Количественные</a:t>
                      </a:r>
                      <a:r>
                        <a:rPr lang="en-US" sz="1400" spc="-15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результаты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3740" marR="709930" algn="ctr">
                        <a:spcBef>
                          <a:spcPts val="129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Качественные</a:t>
                      </a:r>
                      <a:r>
                        <a:rPr lang="ru-RU" sz="1400" spc="-2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результаты</a:t>
                      </a:r>
                      <a:r>
                        <a:rPr lang="ru-RU" sz="1400" spc="-5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способы</a:t>
                      </a:r>
                      <a:r>
                        <a:rPr lang="ru-RU" sz="1400" spc="-2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их</a:t>
                      </a:r>
                      <a:r>
                        <a:rPr lang="ru-RU" sz="1400" spc="-15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измерения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85">
                <a:tc>
                  <a:txBody>
                    <a:bodyPr/>
                    <a:lstStyle/>
                    <a:p>
                      <a:pPr marL="280035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r>
                        <a:rPr lang="en-US" sz="1400" spc="-2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410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Значение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4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вовлеченных детей и родителей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Переработка мусора во вторичное сырье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Сознательное отношение к утилизации и раздельного сбора мусора.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Включение родителей в процесс экологического воспитания дошкольников.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Активизировать систему работы с родителями и общественностью по формированию ответственного отношения к природе в целом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проведенных мероприятий направленных на просвещение в области раздельного сбора мусора и переработки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Отказ от использования одноразовой  посуды, переход с полиэтиленовых пакетов на  шоперы и  использование бумажных стаканчиков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Развитие экологической культуры, вовлечение населения в раздельный сбор мусора;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Достичь положительного результата при участии детей в различных мероприятиях экологической направленности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Воспитание экологического сознания и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мировозрения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0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Увеличения количества людей используемых товаров  из вторичного сырья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Уменьшение производства из первичного сырья в результате сохранения природы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Отдать предпочтение при покупке товаров изготовленных из вторичного сырья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Вырастить отзывчивых, добрых, милосердных детей, экологически грамотных, воспитывать гуманное отношение ко всему живому.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09408" tIns="5713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Ожидаемые результаты  и социальный эффект. Перспективы дальнейшего развития проекта.</a:t>
            </a:r>
            <a:endParaRPr kumimoji="0" lang="ru-RU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974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6D888C-5641-004E-8358-6CCD1E40B5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ТЕМА ПРОЕКТА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A901514-145B-5C47-8DC1-7963B6845D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>
                <a:solidFill>
                  <a:schemeClr val="bg1"/>
                </a:solidFill>
              </a:rPr>
              <a:t>ФИО  автора идеи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DB4F7D-A1EB-AB42-ABE3-513A1E1EA46A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66BC21FB-3AFA-8F40-8FB3-052F92187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72992" cy="68099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4F99E7E-918A-7647-91BA-9632305DFE8F}"/>
              </a:ext>
            </a:extLst>
          </p:cNvPr>
          <p:cNvSpPr txBox="1"/>
          <p:nvPr/>
        </p:nvSpPr>
        <p:spPr>
          <a:xfrm>
            <a:off x="59504" y="753761"/>
            <a:ext cx="6801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800" b="1" dirty="0" smtClean="0">
                <a:solidFill>
                  <a:schemeClr val="bg1"/>
                </a:solidFill>
              </a:rPr>
              <a:t>Смета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84378" y="1265221"/>
            <a:ext cx="4715838" cy="35959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48640" y="2039816"/>
          <a:ext cx="11268224" cy="3826411"/>
        </p:xfrm>
        <a:graphic>
          <a:graphicData uri="http://schemas.openxmlformats.org/drawingml/2006/table">
            <a:tbl>
              <a:tblPr/>
              <a:tblGrid>
                <a:gridCol w="1285637"/>
                <a:gridCol w="4633891"/>
                <a:gridCol w="1272961"/>
                <a:gridCol w="1401387"/>
                <a:gridCol w="1401387"/>
                <a:gridCol w="1272961"/>
              </a:tblGrid>
              <a:tr h="874655">
                <a:tc rowSpan="2"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198880">
                        <a:spcBef>
                          <a:spcPts val="131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r>
                        <a:rPr lang="ru-RU" sz="11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статьи</a:t>
                      </a:r>
                      <a:endParaRPr lang="ru-RU" sz="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01625">
                        <a:spcBef>
                          <a:spcPts val="131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Расчет</a:t>
                      </a:r>
                      <a:endParaRPr lang="ru-RU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5415" marR="138430" algn="ctr">
                        <a:spcBef>
                          <a:spcPts val="875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Общая</a:t>
                      </a:r>
                      <a:endParaRPr lang="ru-RU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45415" marR="139065" algn="ctr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стоимость</a:t>
                      </a:r>
                      <a:endParaRPr lang="ru-RU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66675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Софинансиро</a:t>
                      </a:r>
                      <a:r>
                        <a:rPr lang="ru-RU" sz="1100" b="1" spc="-33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вание (если</a:t>
                      </a:r>
                      <a:r>
                        <a:rPr lang="ru-RU" sz="1100" b="1" spc="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имеется)</a:t>
                      </a:r>
                      <a:endParaRPr lang="ru-RU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9860" marR="55245" indent="-68580">
                        <a:lnSpc>
                          <a:spcPct val="105000"/>
                        </a:lnSpc>
                        <a:spcBef>
                          <a:spcPts val="875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Запрашивае</a:t>
                      </a:r>
                      <a:r>
                        <a:rPr lang="ru-RU" sz="1100" b="1" spc="-33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мая</a:t>
                      </a:r>
                      <a:r>
                        <a:rPr lang="ru-RU" sz="1100" b="1" spc="-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сумма</a:t>
                      </a:r>
                      <a:endParaRPr lang="ru-RU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5415" marR="13589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(руб.)</a:t>
                      </a:r>
                      <a:endParaRPr lang="ru-RU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835" marR="6667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(руб.)</a:t>
                      </a:r>
                      <a:endParaRPr lang="ru-RU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980" marR="33401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(руб.)</a:t>
                      </a:r>
                      <a:endParaRPr lang="ru-RU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070">
                <a:tc>
                  <a:txBody>
                    <a:bodyPr/>
                    <a:lstStyle/>
                    <a:p>
                      <a:pPr marL="120015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27">
                <a:tc>
                  <a:txBody>
                    <a:bodyPr/>
                    <a:lstStyle/>
                    <a:p>
                      <a:pPr marL="97155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Оплата</a:t>
                      </a:r>
                      <a:r>
                        <a:rPr lang="ru-RU" sz="11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услуг</a:t>
                      </a:r>
                      <a:r>
                        <a:rPr lang="ru-RU" sz="11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специалистов</a:t>
                      </a:r>
                      <a:endParaRPr lang="ru-RU" sz="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видеооператор</a:t>
                      </a:r>
                      <a:endParaRPr lang="ru-RU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час-1000 р.</a:t>
                      </a:r>
                      <a:endParaRPr lang="ru-RU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часа  </a:t>
                      </a:r>
                      <a:endParaRPr lang="ru-RU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3000 р.</a:t>
                      </a:r>
                      <a:endParaRPr lang="ru-RU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3000 р. </a:t>
                      </a:r>
                      <a:endParaRPr lang="ru-RU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444">
                <a:tc>
                  <a:txBody>
                    <a:bodyPr/>
                    <a:lstStyle/>
                    <a:p>
                      <a:pPr marL="97155">
                        <a:spcBef>
                          <a:spcPts val="875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marR="474345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Аренда специализированного оборудования,</a:t>
                      </a:r>
                      <a:r>
                        <a:rPr lang="ru-RU" sz="1100" b="1" spc="-33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инвентаря</a:t>
                      </a:r>
                      <a:r>
                        <a:rPr lang="ru-RU" sz="1100" b="1" spc="-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1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сопутствующие</a:t>
                      </a:r>
                      <a:r>
                        <a:rPr lang="ru-RU" sz="11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</a:t>
                      </a:r>
                      <a:endParaRPr lang="ru-RU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821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67"/>
            <a:ext cx="12192000" cy="686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1273175"/>
            <a:ext cx="9488487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21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68"/>
            <a:ext cx="12192000" cy="686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06" y="1866122"/>
            <a:ext cx="11242253" cy="499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70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сылка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415</Words>
  <Application>Microsoft Office PowerPoint</Application>
  <PresentationFormat>Произвольный</PresentationFormat>
  <Paragraphs>90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Посылка</vt:lpstr>
      <vt:lpstr>Социально значимый проект «Взлетная полоса»</vt:lpstr>
      <vt:lpstr>ТЕМА ПРОЕКТА </vt:lpstr>
      <vt:lpstr>ТЕМА ПРОЕКТА </vt:lpstr>
      <vt:lpstr>ТЕМА ПРОЕКТА </vt:lpstr>
      <vt:lpstr>ТЕМА ПРОЕКТА </vt:lpstr>
      <vt:lpstr>ТЕМА ПРОЕКТА </vt:lpstr>
      <vt:lpstr>ТЕМА ПРОЕКТА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ПРОЕКТА</dc:title>
  <dc:creator>annabajmaskina8@gmail.com</dc:creator>
  <cp:lastModifiedBy>Пользователь</cp:lastModifiedBy>
  <cp:revision>25</cp:revision>
  <dcterms:created xsi:type="dcterms:W3CDTF">2021-05-20T23:14:13Z</dcterms:created>
  <dcterms:modified xsi:type="dcterms:W3CDTF">2022-05-22T21:02:04Z</dcterms:modified>
</cp:coreProperties>
</file>