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</p:sldMasterIdLst>
  <p:notesMasterIdLst>
    <p:notesMasterId r:id="rId33"/>
  </p:notesMasterIdLst>
  <p:sldIdLst>
    <p:sldId id="256" r:id="rId6"/>
    <p:sldId id="257" r:id="rId7"/>
    <p:sldId id="291" r:id="rId8"/>
    <p:sldId id="258" r:id="rId9"/>
    <p:sldId id="286" r:id="rId10"/>
    <p:sldId id="259" r:id="rId11"/>
    <p:sldId id="260" r:id="rId12"/>
    <p:sldId id="261" r:id="rId13"/>
    <p:sldId id="262" r:id="rId14"/>
    <p:sldId id="263" r:id="rId15"/>
    <p:sldId id="298" r:id="rId16"/>
    <p:sldId id="294" r:id="rId17"/>
    <p:sldId id="288" r:id="rId18"/>
    <p:sldId id="299" r:id="rId19"/>
    <p:sldId id="301" r:id="rId20"/>
    <p:sldId id="302" r:id="rId21"/>
    <p:sldId id="303" r:id="rId22"/>
    <p:sldId id="296" r:id="rId23"/>
    <p:sldId id="292" r:id="rId24"/>
    <p:sldId id="297" r:id="rId25"/>
    <p:sldId id="300" r:id="rId26"/>
    <p:sldId id="295" r:id="rId27"/>
    <p:sldId id="305" r:id="rId28"/>
    <p:sldId id="306" r:id="rId29"/>
    <p:sldId id="289" r:id="rId30"/>
    <p:sldId id="304" r:id="rId31"/>
    <p:sldId id="282" r:id="rId3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90" d="100"/>
          <a:sy n="90" d="100"/>
        </p:scale>
        <p:origin x="1234" y="67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Анкетирование  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ru-RU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e98c684-47ee-49e9-b708-ba071d87128e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Анкетирование  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ru-RU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e98c684-47ee-49e9-b708-ba071d87128e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Анкетирование  </a:t>
            </a:r>
          </a:p>
          <a:p>
            <a:pPr defTabSz="914400">
              <a:defRPr lang="ru-RU" sz="14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ru-RU" sz="1400" b="1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uri="{0b15fc19-7d7d-44ad-8c2d-2c3a37ce22c3}">
        <chartProps xmlns="https://web.wps.cn/et/2018/main" chartId="{de98c684-47ee-49e9-b708-ba071d87128e}"/>
      </c:ext>
    </c:extLst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08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0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0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1">
      <cs:styleClr val="auto"/>
    </cs:fillRef>
    <cs:effectRef idx="0"/>
    <cs:fontRef idx="minor">
      <a:schemeClr val="dk1"/>
    </cs:fontRef>
    <cs:spPr>
      <a:ln>
        <a:solidFill>
          <a:schemeClr val="bg1"/>
        </a:solidFill>
      </a:ln>
      <a:effectLst/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02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75000"/>
        <a:lumOff val="25000"/>
      </a:schemeClr>
    </cs:fontRef>
    <cs:defRPr sz="1400" b="1" kern="120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перемещения страницы щёлкните мышью</a:t>
            </a:r>
          </a:p>
        </p:txBody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 panose="020B0604020202020204"/>
              </a:rPr>
              <a:t>Для правки формата примечаний щёлкните мышью</a:t>
            </a:r>
          </a:p>
        </p:txBody>
      </p:sp>
      <p:sp>
        <p:nvSpPr>
          <p:cNvPr id="3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 panose="02020603050405020304"/>
              </a:rPr>
              <a:t>&lt;верхний колонтитул&gt;</a:t>
            </a:r>
          </a:p>
        </p:txBody>
      </p:sp>
      <p:sp>
        <p:nvSpPr>
          <p:cNvPr id="309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 panose="02020603050405020304"/>
              </a:rPr>
              <a:t>&lt;дата/время&gt;</a:t>
            </a:r>
          </a:p>
        </p:txBody>
      </p:sp>
      <p:sp>
        <p:nvSpPr>
          <p:cNvPr id="310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 panose="02020603050405020304"/>
              </a:rPr>
              <a:t>&lt;нижний колонтитул&gt;</a:t>
            </a:r>
          </a:p>
        </p:txBody>
      </p:sp>
      <p:sp>
        <p:nvSpPr>
          <p:cNvPr id="311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1F212EA9-9859-433F-A1BC-CA91C8F922B9}" type="slidenum">
              <a:rPr lang="ru-RU" sz="1400" b="0" strike="noStrike" spc="-1">
                <a:latin typeface="Times New Roman" panose="02020603050405020304"/>
              </a:rPr>
              <a:t>‹#›</a:t>
            </a:fld>
            <a:endParaRPr lang="ru-RU" sz="1400" b="0" strike="noStrike" spc="-1">
              <a:latin typeface="Times New Roman" panose="020206030504050203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9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81000"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81000"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81000"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tIns="0" rIns="0" bIns="0">
            <a:normAutofit fontScale="81000"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8880" cy="1144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текста заглавия щёлкните мышью</a:t>
            </a: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1800" indent="-323850">
              <a:spcBef>
                <a:spcPts val="141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Для правки структуры щёлкните мышью</a:t>
            </a:r>
          </a:p>
          <a:p>
            <a:pPr marL="864235" lvl="1" indent="-323850">
              <a:spcBef>
                <a:spcPts val="113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Второй уровень структуры</a:t>
            </a:r>
          </a:p>
          <a:p>
            <a:pPr marL="1296035" lvl="2" indent="-288290">
              <a:spcBef>
                <a:spcPts val="850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Третий уровень структуры</a:t>
            </a:r>
          </a:p>
          <a:p>
            <a:pPr marL="1727835" lvl="3" indent="-215900">
              <a:spcBef>
                <a:spcPts val="565"/>
              </a:spcBef>
              <a:buClr>
                <a:srgbClr val="000000"/>
              </a:buClr>
              <a:buSzPct val="75000"/>
              <a:buFont typeface="Symbol" panose="05050102010706020507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Четвёртый уровень структуры</a:t>
            </a:r>
          </a:p>
          <a:p>
            <a:pPr marL="2160270" lvl="4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Пятый уровень структуры</a:t>
            </a:r>
          </a:p>
          <a:p>
            <a:pPr marL="2592070" lvl="5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Шестой уровень структуры</a:t>
            </a:r>
          </a:p>
          <a:p>
            <a:pPr marL="3023870" lvl="6" indent="-215900">
              <a:spcBef>
                <a:spcPts val="285"/>
              </a:spcBef>
              <a:buClr>
                <a:srgbClr val="000000"/>
              </a:buClr>
              <a:buSzPct val="45000"/>
              <a:buFont typeface="Wingdings" panose="05000000000000000000" pitchFamily="2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 panose="020B0604020202020204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1.png"/><Relationship Id="rId4" Type="http://schemas.openxmlformats.org/officeDocument/2006/relationships/chart" Target="../charts/char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emf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4707360" y="548640"/>
            <a:ext cx="4040640" cy="6584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635">
              <a:lnSpc>
                <a:spcPct val="100000"/>
              </a:lnSpc>
              <a:spcBef>
                <a:spcPts val="640"/>
              </a:spcBef>
            </a:pPr>
            <a:r>
              <a:rPr lang="ru-RU" sz="4000" b="1" strike="noStrike" spc="-1" dirty="0">
                <a:solidFill>
                  <a:srgbClr val="00B05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Шакиров </a:t>
            </a:r>
            <a:r>
              <a:rPr lang="ru-RU" sz="4000" b="1" strike="noStrike" spc="-1" dirty="0" err="1">
                <a:solidFill>
                  <a:srgbClr val="00B05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Данир</a:t>
            </a:r>
            <a:r>
              <a:rPr lang="ru-RU" sz="4000" b="1" strike="noStrike" spc="-1" dirty="0">
                <a:solidFill>
                  <a:srgbClr val="00B05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</a:t>
            </a:r>
            <a:r>
              <a:rPr lang="ru-RU" sz="4000" b="1" strike="noStrike" spc="-1" dirty="0" err="1">
                <a:solidFill>
                  <a:srgbClr val="00B05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Марселевич</a:t>
            </a:r>
            <a:endParaRPr lang="ru-RU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">
              <a:lnSpc>
                <a:spcPct val="100000"/>
              </a:lnSpc>
              <a:spcBef>
                <a:spcPts val="640"/>
              </a:spcBef>
            </a:pPr>
            <a:r>
              <a:rPr lang="ru-RU" sz="4000" b="1" strike="noStrike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Мне 10 лет. Я учусь в </a:t>
            </a:r>
            <a:r>
              <a:rPr lang="ru-RU" sz="4000" b="1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5Б</a:t>
            </a:r>
            <a:r>
              <a:rPr lang="ru-RU" sz="4000" b="1" strike="noStrike" spc="-1" dirty="0">
                <a:solidFill>
                  <a:srgbClr val="0070C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классе в МАОУ «Татарская гимназия города Белебея»</a:t>
            </a:r>
            <a:endParaRPr lang="ru-RU" sz="4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3" name="CustomShape 2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48640"/>
            <a:ext cx="3854777" cy="57877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5576" y="620688"/>
            <a:ext cx="7560840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endParaRPr lang="ru-RU" spc="-1" dirty="0"/>
          </a:p>
          <a:p>
            <a:pPr algn="ctr">
              <a:lnSpc>
                <a:spcPct val="100000"/>
              </a:lnSpc>
            </a:pPr>
            <a:r>
              <a:rPr lang="ru-RU" sz="4400" b="1" spc="-1" dirty="0">
                <a:solidFill>
                  <a:srgbClr val="FF0000"/>
                </a:solidFill>
                <a:latin typeface="Times New Roman" panose="02020603050405020304"/>
              </a:rPr>
              <a:t>Гипотеза: </a:t>
            </a:r>
            <a:br>
              <a:rPr lang="ru-RU" sz="4400" dirty="0"/>
            </a:br>
            <a:endParaRPr lang="ru-RU" sz="4400" dirty="0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668020" y="1761490"/>
            <a:ext cx="4246880" cy="451612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just"/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славные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места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каждого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российского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есть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примечательные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уголки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моего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родного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которыми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можно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гордиться</a:t>
            </a:r>
            <a:r>
              <a:rPr lang="en-US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rcRect l="-913" t="-2681" r="28090" b="2681"/>
          <a:stretch>
            <a:fillRect/>
          </a:stretch>
        </p:blipFill>
        <p:spPr>
          <a:xfrm>
            <a:off x="4860290" y="1845310"/>
            <a:ext cx="3672840" cy="3783330"/>
          </a:xfrm>
          <a:prstGeom prst="round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овое поле 5"/>
          <p:cNvSpPr txBox="1"/>
          <p:nvPr/>
        </p:nvSpPr>
        <p:spPr>
          <a:xfrm>
            <a:off x="467360" y="1200150"/>
            <a:ext cx="4389120" cy="31305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 defTabSz="266700" fontAlgn="base">
              <a:spcBef>
                <a:spcPct val="0"/>
              </a:spcBef>
              <a:spcAft>
                <a:spcPct val="0"/>
              </a:spcAft>
            </a:pPr>
            <a:endParaRPr sz="28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indent="0" algn="just" defTabSz="2667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В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ходе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работы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использованы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и</a:t>
            </a:r>
            <a:r>
              <a:rPr lang="en-US" alt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проанализированы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marL="0" indent="0" algn="just" defTabSz="266700" fontAlgn="base">
              <a:spcBef>
                <a:spcPct val="0"/>
              </a:spcBef>
              <a:spcAft>
                <a:spcPct val="0"/>
              </a:spcAft>
            </a:pP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Гайсиной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Р.С,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Энциклопедический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словарь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юного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географа-краеведа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</a:t>
            </a:r>
          </a:p>
          <a:p>
            <a:pPr marL="0" indent="0" algn="just" defTabSz="266700" fontAlgn="base">
              <a:spcBef>
                <a:spcPct val="0"/>
              </a:spcBef>
              <a:spcAft>
                <a:spcPct val="0"/>
              </a:spcAft>
            </a:pP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толковый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словарь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Даля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В.И.,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Ожегова</a:t>
            </a:r>
            <a:r>
              <a:rPr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/>
                <a:cs typeface="Times New Roman" panose="02020603050405020304" pitchFamily="18" charset="0"/>
              </a:rPr>
              <a:t> С.И. </a:t>
            </a:r>
            <a:r>
              <a:rPr sz="2800" dirty="0">
                <a:latin typeface="Times New Roman" panose="02020603050405020304" pitchFamily="18" charset="0"/>
                <a:ea typeface="Lucida Sans Unicode" panose="020B0602030504020204"/>
                <a:cs typeface="Times New Roman" panose="02020603050405020304" pitchFamily="18" charset="0"/>
              </a:rPr>
              <a:t>а </a:t>
            </a:r>
            <a:r>
              <a:rPr sz="2800" dirty="0" err="1">
                <a:latin typeface="Times New Roman" panose="02020603050405020304" pitchFamily="18" charset="0"/>
                <a:ea typeface="Lucida Sans Unicode" panose="020B0602030504020204"/>
                <a:cs typeface="Times New Roman" panose="02020603050405020304" pitchFamily="18" charset="0"/>
              </a:rPr>
              <a:t>также</a:t>
            </a:r>
            <a:r>
              <a:rPr sz="2800" dirty="0">
                <a:latin typeface="Times New Roman" panose="02020603050405020304" pitchFamily="18" charset="0"/>
                <a:ea typeface="Lucida Sans Unicode" panose="020B0602030504020204"/>
                <a:cs typeface="Times New Roman" panose="02020603050405020304" pitchFamily="18" charset="0"/>
              </a:rPr>
              <a:t> </a:t>
            </a:r>
            <a:r>
              <a:rPr sz="2800" dirty="0" err="1">
                <a:latin typeface="Times New Roman" panose="02020603050405020304" pitchFamily="18" charset="0"/>
                <a:ea typeface="Lucida Sans Unicode" panose="020B0602030504020204"/>
                <a:cs typeface="Times New Roman" panose="02020603050405020304" pitchFamily="18" charset="0"/>
              </a:rPr>
              <a:t>интернет-ресурсы</a:t>
            </a:r>
            <a:r>
              <a:rPr sz="2800" dirty="0">
                <a:latin typeface="Times New Roman" panose="02020603050405020304" pitchFamily="18" charset="0"/>
                <a:ea typeface="Lucida Sans Unicode" panose="020B0602030504020204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190" y="1381760"/>
            <a:ext cx="3557905" cy="450151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755650" y="428625"/>
            <a:ext cx="661098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Л</a:t>
            </a:r>
            <a:r>
              <a:rPr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итературные источники</a:t>
            </a:r>
            <a:r>
              <a:rPr lang="ru-RU" sz="3600" b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  <a:sym typeface="+mn-ea"/>
              </a:rPr>
              <a:t>: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 l="2806" b="9164"/>
          <a:stretch>
            <a:fillRect/>
          </a:stretch>
        </p:blipFill>
        <p:spPr>
          <a:xfrm>
            <a:off x="827405" y="620395"/>
            <a:ext cx="2224405" cy="277177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805" y="620395"/>
            <a:ext cx="2094230" cy="2792730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395" y="620395"/>
            <a:ext cx="2151380" cy="281559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5525" y="3573145"/>
            <a:ext cx="2175510" cy="29013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835" y="3573145"/>
            <a:ext cx="2225675" cy="296735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405" y="3540760"/>
            <a:ext cx="2251710" cy="299910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510" y="692785"/>
            <a:ext cx="3822700" cy="2879090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510" y="3789045"/>
            <a:ext cx="3879850" cy="2922270"/>
          </a:xfrm>
          <a:prstGeom prst="roundRect">
            <a:avLst/>
          </a:prstGeom>
        </p:spPr>
      </p:pic>
      <p:sp>
        <p:nvSpPr>
          <p:cNvPr id="7" name="Текстовое поле 6"/>
          <p:cNvSpPr txBox="1"/>
          <p:nvPr/>
        </p:nvSpPr>
        <p:spPr>
          <a:xfrm>
            <a:off x="320040" y="850900"/>
            <a:ext cx="4587240" cy="8782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ru-RU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Могучая Ива нашего края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56385"/>
            <a:ext cx="4141470" cy="4141470"/>
          </a:xfrm>
          <a:prstGeom prst="roundRect">
            <a:avLst/>
          </a:prstGeom>
        </p:spPr>
      </p:pic>
    </p:spTree>
  </p:cSld>
  <p:clrMapOvr>
    <a:masterClrMapping/>
  </p:clrMapOvr>
  <p:transition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Изображение 5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2060575"/>
            <a:ext cx="2893695" cy="386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Изображение 6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10" y="2420620"/>
            <a:ext cx="4476750" cy="2952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467360" y="188595"/>
            <a:ext cx="8098790" cy="372999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sz="2000" b="1" dirty="0">
              <a:solidFill>
                <a:srgbClr val="000000"/>
              </a:solidFill>
              <a:latin typeface="Times New Roman" panose="02020603050405020304"/>
              <a:ea typeface="Arial" panose="020B0604020202020204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Весной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, 2025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года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величавую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,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невиданную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,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гордую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и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могучую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Иву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,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посетил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заведующий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лабораторией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Института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экологии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растений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и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животных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Уральского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отделения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Российской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Академии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Наук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г.Екатеринбург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Агафонов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Леонид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Иванович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,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который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доказал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,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что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данной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Иве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действительно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</a:t>
            </a:r>
            <a:r>
              <a:rPr sz="2000" dirty="0" err="1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более</a:t>
            </a:r>
            <a:r>
              <a:rPr sz="2000" dirty="0">
                <a:solidFill>
                  <a:srgbClr val="000000"/>
                </a:solidFill>
                <a:latin typeface="Times New Roman" panose="02020603050405020304"/>
                <a:ea typeface="Arial" panose="020B0604020202020204"/>
              </a:rPr>
              <a:t> 300лет.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307975"/>
            <a:ext cx="4448810" cy="3336925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990" y="332740"/>
            <a:ext cx="3084830" cy="3211195"/>
          </a:xfrm>
          <a:prstGeom prst="round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05" y="3789045"/>
            <a:ext cx="2292350" cy="3057525"/>
          </a:xfrm>
          <a:prstGeom prst="round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7285" y="3933190"/>
            <a:ext cx="4915535" cy="2924810"/>
          </a:xfrm>
          <a:prstGeom prst="round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751" y="908720"/>
            <a:ext cx="4181569" cy="5576239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99592" y="116632"/>
            <a:ext cx="8072153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Аулиятау</a:t>
            </a:r>
            <a:r>
              <a:rPr lang="ru-RU" sz="3600" b="1" i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тайна святой горы</a:t>
            </a: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467544" y="958214"/>
            <a:ext cx="3816424" cy="506307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indent="0" algn="just"/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Священное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место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нашего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села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известное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всей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стране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.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Людей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обладающих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даром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предвидения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башкиры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и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татары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с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давних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времен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называли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"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аулия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" . У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них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была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сильная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биоэнергетика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лечили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народ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от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разных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болезней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предсказывали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природные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катаклизмы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и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способы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защиты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от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них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.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Хоронили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их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обычно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на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вершинах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холмов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и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гор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.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легенде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именно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после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захоронения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Аулии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endParaRPr lang="ru-RU" sz="1800" i="0" dirty="0">
              <a:solidFill>
                <a:srgbClr val="000000"/>
              </a:solidFill>
              <a:latin typeface="Times New Roman" panose="02020603050405020304" pitchFamily="18" charset="0"/>
              <a:ea typeface="Roboto"/>
              <a:cs typeface="Times New Roman" panose="02020603050405020304" pitchFamily="18" charset="0"/>
            </a:endParaRPr>
          </a:p>
          <a:p>
            <a:pPr marL="0" indent="0" algn="just"/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(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Святого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)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на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горе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забил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родник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.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Посетивший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однажды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это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место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получает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умиротворение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исцеление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очищение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</a:t>
            </a:r>
            <a:r>
              <a:rPr lang="ru-RU"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вдохновение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,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благословение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.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Загаданное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здесь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желание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непременно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 </a:t>
            </a:r>
            <a:r>
              <a:rPr sz="1800" i="0" dirty="0" err="1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исполняется</a:t>
            </a:r>
            <a:r>
              <a:rPr sz="1800" i="0" dirty="0">
                <a:solidFill>
                  <a:srgbClr val="000000"/>
                </a:solidFill>
                <a:latin typeface="Times New Roman" panose="02020603050405020304" pitchFamily="18" charset="0"/>
                <a:ea typeface="Roboto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wedg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90" y="3150870"/>
            <a:ext cx="2708910" cy="3707130"/>
          </a:xfrm>
          <a:prstGeom prst="round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40" y="188595"/>
            <a:ext cx="2792095" cy="3723005"/>
          </a:xfrm>
          <a:prstGeom prst="round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rcRect l="7129" t="17100" r="7331" b="16362"/>
          <a:stretch>
            <a:fillRect/>
          </a:stretch>
        </p:blipFill>
        <p:spPr>
          <a:xfrm>
            <a:off x="4067810" y="404495"/>
            <a:ext cx="4319905" cy="2520315"/>
          </a:xfrm>
          <a:prstGeom prst="round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rcRect l="1962" t="22704" b="26898"/>
          <a:stretch>
            <a:fillRect/>
          </a:stretch>
        </p:blipFill>
        <p:spPr>
          <a:xfrm>
            <a:off x="2124075" y="3970020"/>
            <a:ext cx="2994660" cy="2887980"/>
          </a:xfrm>
          <a:prstGeom prst="round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151890" y="1449070"/>
          <a:ext cx="6839585" cy="395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1278890" y="1576070"/>
          <a:ext cx="6839585" cy="395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1405890" y="1703070"/>
          <a:ext cx="6839585" cy="3959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Текстовое поле 5"/>
          <p:cNvSpPr txBox="1"/>
          <p:nvPr/>
        </p:nvSpPr>
        <p:spPr>
          <a:xfrm>
            <a:off x="532130" y="389890"/>
            <a:ext cx="8095615" cy="40697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sz="28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Практическая</a:t>
            </a:r>
            <a:r>
              <a:rPr sz="28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значимость</a:t>
            </a:r>
            <a:r>
              <a:rPr sz="28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работы</a:t>
            </a:r>
            <a:r>
              <a:rPr sz="28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состоит</a:t>
            </a:r>
            <a:r>
              <a:rPr sz="28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в 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том</a:t>
            </a:r>
            <a:r>
              <a:rPr sz="2800" b="1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2800" b="1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что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материалы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можно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использовать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на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уроках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краеведения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истории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, а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также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применять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во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внеклассных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мероприятиях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 Я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надеюсь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что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моя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работа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поможет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людям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увидеть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прекрасное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в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неприметном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на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первый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взгляд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,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таком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родном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и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милом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сердцу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селе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Новый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Биктяш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 </a:t>
            </a:r>
          </a:p>
          <a:p>
            <a:pPr marL="0" indent="0" algn="just" defTabSz="266700" fontAlgn="base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Calibri" panose="020F0502020204030204"/>
                <a:ea typeface="SimSun" panose="02010600030101010101" pitchFamily="2" charset="-122"/>
              </a:rPr>
              <a:t> </a:t>
            </a: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890" y="3717290"/>
            <a:ext cx="1918335" cy="255841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625" y="3789045"/>
            <a:ext cx="4514850" cy="24479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21316" y="572933"/>
            <a:ext cx="2695228" cy="3593637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763" y="1611789"/>
            <a:ext cx="3646162" cy="4861549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351" y="3717037"/>
            <a:ext cx="2120577" cy="2828841"/>
          </a:xfrm>
          <a:prstGeom prst="round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245235" y="478155"/>
            <a:ext cx="65843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en-US" sz="2400" b="1">
                <a:solidFill>
                  <a:srgbClr val="002060"/>
                </a:solidFill>
              </a:rPr>
              <a:t>Анкетирование </a:t>
            </a:r>
            <a:r>
              <a:rPr lang="en-US" altLang="en-US" sz="2400" b="1">
                <a:solidFill>
                  <a:srgbClr val="002060"/>
                </a:solidFill>
              </a:rPr>
              <a:t>«Что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вы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знаете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о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Могучей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иве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Бижбулякского</a:t>
            </a:r>
            <a:r>
              <a:rPr lang="en-US" altLang="ru-RU" sz="2400" b="1">
                <a:solidFill>
                  <a:srgbClr val="002060"/>
                </a:solidFill>
              </a:rPr>
              <a:t> </a:t>
            </a:r>
            <a:r>
              <a:rPr lang="en-US" altLang="en-US" sz="2400" b="1">
                <a:solidFill>
                  <a:srgbClr val="002060"/>
                </a:solidFill>
              </a:rPr>
              <a:t>района</a:t>
            </a:r>
            <a:r>
              <a:rPr lang="en-US" altLang="ru-RU" sz="2400" b="1">
                <a:solidFill>
                  <a:srgbClr val="002060"/>
                </a:solidFill>
              </a:rPr>
              <a:t>?</a:t>
            </a:r>
            <a:r>
              <a:rPr lang="en-US" altLang="en-US" sz="2400" b="1">
                <a:solidFill>
                  <a:srgbClr val="002060"/>
                </a:solidFill>
              </a:rPr>
              <a:t>»</a:t>
            </a:r>
            <a:r>
              <a:rPr lang="en-US" altLang="ru-RU">
                <a:solidFill>
                  <a:srgbClr val="002060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CustomShape 2"/>
          <p:cNvSpPr/>
          <p:nvPr/>
        </p:nvSpPr>
        <p:spPr>
          <a:xfrm>
            <a:off x="539552" y="764704"/>
            <a:ext cx="8064896" cy="4522861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0000"/>
                </a:solidFill>
                <a:latin typeface="Times New Roman" panose="02020603050405020304"/>
                <a:ea typeface="DejaVu Sans"/>
              </a:rPr>
              <a:t>Научно-исследовательская работа на тему:</a:t>
            </a:r>
            <a:endParaRPr lang="ru-RU" sz="4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r>
              <a:rPr lang="ru-RU" sz="4000" b="1" strike="noStrike" spc="-1" dirty="0">
                <a:solidFill>
                  <a:srgbClr val="FF0000"/>
                </a:solidFill>
                <a:latin typeface="Times New Roman" panose="02020603050405020304"/>
                <a:ea typeface="DejaVu Sans"/>
              </a:rPr>
              <a:t>«</a:t>
            </a:r>
            <a:r>
              <a:rPr lang="ru-RU" sz="4000" b="1" strike="noStrike" spc="-1" dirty="0">
                <a:solidFill>
                  <a:srgbClr val="FF0000"/>
                </a:solidFill>
                <a:latin typeface="Times New Roman" panose="02020603050405020304"/>
                <a:ea typeface="Times New Roman" panose="02020603050405020304"/>
              </a:rPr>
              <a:t>Жемчужины родного края</a:t>
            </a:r>
            <a:r>
              <a:rPr lang="ru-RU" sz="4000" b="1" strike="noStrike" spc="-1" dirty="0">
                <a:solidFill>
                  <a:srgbClr val="FF0000"/>
                </a:solidFill>
                <a:latin typeface="Times New Roman" panose="02020603050405020304"/>
                <a:ea typeface="DejaVu Sans"/>
              </a:rPr>
              <a:t>»</a:t>
            </a:r>
            <a:endParaRPr lang="ru-RU" sz="40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  <a:p>
            <a:pPr algn="r">
              <a:lnSpc>
                <a:spcPct val="100000"/>
              </a:lnSpc>
            </a:pPr>
            <a:endParaRPr lang="ru-RU" sz="2800" b="0" strike="noStrike" spc="-1" dirty="0">
              <a:latin typeface="Arial" panose="020B0604020202020204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2695754"/>
            <a:ext cx="5829458" cy="33975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305" y="1196340"/>
            <a:ext cx="3392170" cy="4523740"/>
          </a:xfrm>
          <a:prstGeom prst="round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055" y="1182370"/>
            <a:ext cx="3405505" cy="4540885"/>
          </a:xfrm>
          <a:prstGeom prst="roundRect">
            <a:avLst/>
          </a:prstGeom>
        </p:spPr>
      </p:pic>
      <p:sp>
        <p:nvSpPr>
          <p:cNvPr id="4" name="Текстовое поле 3"/>
          <p:cNvSpPr txBox="1"/>
          <p:nvPr/>
        </p:nvSpPr>
        <p:spPr>
          <a:xfrm>
            <a:off x="1903730" y="502285"/>
            <a:ext cx="5285105" cy="5918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ru-RU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ответов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20" y="188595"/>
            <a:ext cx="3866515" cy="225615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55" y="188595"/>
            <a:ext cx="4025900" cy="2200275"/>
          </a:xfrm>
          <a:prstGeom prst="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20" y="2780665"/>
            <a:ext cx="3827145" cy="2233295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9655" y="2758440"/>
            <a:ext cx="4005580" cy="23368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8475" y="4940935"/>
            <a:ext cx="3067050" cy="178943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4000" b="1"/>
              <a:t>раеведческий час «Моя малая Родина»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95" y="1340485"/>
            <a:ext cx="3172460" cy="2379345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5" y="2204775"/>
            <a:ext cx="4042143" cy="3031607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27" y="3933473"/>
            <a:ext cx="3165240" cy="2373930"/>
          </a:xfrm>
          <a:prstGeom prst="round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Селу</a:t>
            </a:r>
            <a:r>
              <a:rPr lang="en-US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  <a:r>
              <a:rPr lang="en-US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Биктяш</a:t>
            </a:r>
            <a:r>
              <a:rPr lang="en-US" altLang="ru-RU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- 425 </a:t>
            </a:r>
            <a:r>
              <a:rPr lang="en-US" alt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1268730"/>
            <a:ext cx="3355340" cy="2516505"/>
          </a:xfrm>
          <a:prstGeom prst="round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945" y="1268730"/>
            <a:ext cx="2832100" cy="5035550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8875" y="3933190"/>
            <a:ext cx="3383915" cy="2538095"/>
          </a:xfrm>
          <a:prstGeom prst="round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59655"/>
            <a:ext cx="8229240" cy="1144800"/>
          </a:xfrm>
        </p:spPr>
        <p:txBody>
          <a:bodyPr/>
          <a:lstStyle/>
          <a:p>
            <a:pPr algn="ctr"/>
            <a:r>
              <a:rPr lang="ru-RU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Благоустройство-2025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530"/>
            <a:ext cx="4455160" cy="445516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rcRect l="18817" t="34878" r="15983"/>
          <a:stretch>
            <a:fillRect/>
          </a:stretch>
        </p:blipFill>
        <p:spPr>
          <a:xfrm>
            <a:off x="4988560" y="1604645"/>
            <a:ext cx="3543935" cy="2655570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 l="-1000" t="23093" r="9000" b="11806"/>
          <a:stretch>
            <a:fillRect/>
          </a:stretch>
        </p:blipFill>
        <p:spPr>
          <a:xfrm>
            <a:off x="5723890" y="4293235"/>
            <a:ext cx="2258695" cy="2131695"/>
          </a:xfrm>
          <a:prstGeom prst="round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" y="3573145"/>
            <a:ext cx="2352675" cy="3138170"/>
          </a:xfrm>
          <a:prstGeom prst="round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10" y="3583940"/>
            <a:ext cx="2425065" cy="3162300"/>
          </a:xfrm>
          <a:prstGeom prst="round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0440" y="116840"/>
            <a:ext cx="2790825" cy="3208655"/>
          </a:xfrm>
          <a:prstGeom prst="round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146685"/>
            <a:ext cx="2383790" cy="3178810"/>
          </a:xfrm>
          <a:prstGeom prst="round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1820" y="146050"/>
            <a:ext cx="2432050" cy="3179445"/>
          </a:xfrm>
          <a:prstGeom prst="round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570" y="3573145"/>
            <a:ext cx="2759710" cy="3173095"/>
          </a:xfrm>
          <a:prstGeom prst="roundRect">
            <a:avLst/>
          </a:prstGeom>
        </p:spPr>
      </p:pic>
    </p:spTree>
  </p:cSld>
  <p:clrMapOvr>
    <a:masterClrMapping/>
  </p:clrMapOvr>
  <p:transition spd="slow">
    <p:wedg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50" y="1700530"/>
            <a:ext cx="3448685" cy="4057015"/>
          </a:xfrm>
          <a:prstGeom prst="round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rcRect r="16925" b="22278"/>
          <a:stretch>
            <a:fillRect/>
          </a:stretch>
        </p:blipFill>
        <p:spPr>
          <a:xfrm>
            <a:off x="4298315" y="764540"/>
            <a:ext cx="4000500" cy="2807335"/>
          </a:xfrm>
          <a:prstGeom prst="roundRect">
            <a:avLst/>
          </a:prstGeom>
        </p:spPr>
      </p:pic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245" y="3644900"/>
            <a:ext cx="2835275" cy="2835275"/>
          </a:xfrm>
          <a:prstGeom prst="round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CustomShape 1"/>
          <p:cNvSpPr/>
          <p:nvPr/>
        </p:nvSpPr>
        <p:spPr>
          <a:xfrm>
            <a:off x="457200" y="404640"/>
            <a:ext cx="8228520" cy="572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  <a:spcBef>
                <a:spcPts val="1920"/>
              </a:spcBef>
              <a:tabLst>
                <a:tab pos="0" algn="l"/>
              </a:tabLst>
            </a:pPr>
            <a:r>
              <a:rPr lang="ru-RU" sz="9600" b="1" strike="noStrike" spc="-1">
                <a:solidFill>
                  <a:srgbClr val="C00000"/>
                </a:solidFill>
                <a:latin typeface="Times New Roman" panose="02020603050405020304"/>
                <a:ea typeface="DejaVu Sans"/>
              </a:rPr>
              <a:t>Спасибо за внимание!</a:t>
            </a:r>
            <a:endParaRPr lang="ru-RU" sz="9600" b="0" strike="noStrike" spc="-1">
              <a:latin typeface="Arial" panose="020B0604020202020204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30" y="3213100"/>
            <a:ext cx="4468495" cy="31330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Изображение 5" descr="IMG_2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88595"/>
            <a:ext cx="312801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Изображение 6" descr="IMG_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75" y="188595"/>
            <a:ext cx="300482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Изображение 7" descr="IMG_2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840" y="188595"/>
            <a:ext cx="271272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Изображение 8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5" y="2552700"/>
            <a:ext cx="3057525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Рисунок 4" descr="Picture backgroun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3570" y="2493010"/>
            <a:ext cx="2996565" cy="404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Изображение 1" descr="IMG_25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2060" y="2493010"/>
            <a:ext cx="2654935" cy="1871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Изображение 1"/>
          <p:cNvPicPr/>
          <p:nvPr/>
        </p:nvPicPr>
        <p:blipFill>
          <a:blip r:embed="rId8"/>
          <a:stretch>
            <a:fillRect/>
          </a:stretch>
        </p:blipFill>
        <p:spPr>
          <a:xfrm>
            <a:off x="49530" y="4437380"/>
            <a:ext cx="3003550" cy="213233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03645" y="4420870"/>
            <a:ext cx="2784475" cy="20974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ustomShape 1"/>
          <p:cNvSpPr/>
          <p:nvPr/>
        </p:nvSpPr>
        <p:spPr>
          <a:xfrm>
            <a:off x="3924000" y="274680"/>
            <a:ext cx="4761720" cy="1141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</a:pPr>
            <a:endParaRPr lang="ru-RU" sz="3200" b="0" strike="noStrike" spc="-1" dirty="0">
              <a:solidFill>
                <a:srgbClr val="FF0000"/>
              </a:solidFill>
              <a:latin typeface="Arial" panose="020B0604020202020204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283710" y="1052830"/>
            <a:ext cx="4289425" cy="1600835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266700">
              <a:lnSpc>
                <a:spcPct val="114000"/>
              </a:lnSpc>
            </a:pPr>
            <a:r>
              <a:rPr sz="2800" dirty="0" err="1">
                <a:latin typeface="Times New Roman" panose="02020603050405020304"/>
                <a:ea typeface="Times New Roman" panose="02020603050405020304"/>
              </a:rPr>
              <a:t>Новый</a:t>
            </a:r>
            <a:r>
              <a:rPr sz="2800" dirty="0"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Биктяш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,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родимый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край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.</a:t>
            </a:r>
          </a:p>
          <a:p>
            <a:pPr defTabSz="266700">
              <a:lnSpc>
                <a:spcPct val="114000"/>
              </a:lnSpc>
            </a:pP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Здесь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слышно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,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как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поёт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курай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.</a:t>
            </a:r>
          </a:p>
          <a:p>
            <a:pPr defTabSz="266700">
              <a:lnSpc>
                <a:spcPct val="114000"/>
              </a:lnSpc>
            </a:pP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Леса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и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степи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и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поля</a:t>
            </a:r>
            <a:endParaRPr sz="2800" dirty="0">
              <a:latin typeface="Times New Roman" panose="02020603050405020304"/>
              <a:ea typeface="SimSun" panose="02010600030101010101" pitchFamily="2" charset="-122"/>
            </a:endParaRPr>
          </a:p>
          <a:p>
            <a:pPr defTabSz="266700">
              <a:lnSpc>
                <a:spcPct val="114000"/>
              </a:lnSpc>
            </a:pP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Богата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недрами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земля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.</a:t>
            </a:r>
          </a:p>
          <a:p>
            <a:pPr defTabSz="266700">
              <a:lnSpc>
                <a:spcPct val="114000"/>
              </a:lnSpc>
            </a:pP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Гордимся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родиной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своей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—</a:t>
            </a:r>
          </a:p>
          <a:p>
            <a:pPr defTabSz="266700">
              <a:lnSpc>
                <a:spcPct val="114000"/>
              </a:lnSpc>
            </a:pP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Она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для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нас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всего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 </a:t>
            </a:r>
            <a:r>
              <a:rPr sz="2800" dirty="0" err="1">
                <a:latin typeface="Times New Roman" panose="02020603050405020304"/>
                <a:ea typeface="SimSun" panose="02010600030101010101" pitchFamily="2" charset="-122"/>
              </a:rPr>
              <a:t>родней</a:t>
            </a:r>
            <a:r>
              <a:rPr sz="2800" dirty="0">
                <a:latin typeface="Times New Roman" panose="02020603050405020304"/>
                <a:ea typeface="SimSun" panose="02010600030101010101" pitchFamily="2" charset="-122"/>
              </a:rPr>
              <a:t>!</a:t>
            </a: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" y="476885"/>
            <a:ext cx="4140200" cy="284861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3500755"/>
            <a:ext cx="4140200" cy="292227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pPr algn="ctr"/>
            <a:r>
              <a:rPr lang="en-US" altLang="ru-RU" sz="4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нашего села</a:t>
            </a:r>
          </a:p>
        </p:txBody>
      </p:sp>
      <p:pic>
        <p:nvPicPr>
          <p:cNvPr id="5" name="Изображение 4"/>
          <p:cNvPicPr/>
          <p:nvPr/>
        </p:nvPicPr>
        <p:blipFill>
          <a:blip r:embed="rId2"/>
          <a:stretch>
            <a:fillRect/>
          </a:stretch>
        </p:blipFill>
        <p:spPr>
          <a:xfrm>
            <a:off x="4614545" y="3717290"/>
            <a:ext cx="4295775" cy="299783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" y="3789045"/>
            <a:ext cx="4140200" cy="2934970"/>
          </a:xfrm>
          <a:prstGeom prst="rect">
            <a:avLst/>
          </a:prstGeom>
        </p:spPr>
      </p:pic>
      <p:pic>
        <p:nvPicPr>
          <p:cNvPr id="8" name="Изображение 7"/>
          <p:cNvPicPr/>
          <p:nvPr/>
        </p:nvPicPr>
        <p:blipFill>
          <a:blip r:embed="rId4"/>
          <a:stretch>
            <a:fillRect/>
          </a:stretch>
        </p:blipFill>
        <p:spPr>
          <a:xfrm>
            <a:off x="4643755" y="980440"/>
            <a:ext cx="4266565" cy="2630805"/>
          </a:xfrm>
          <a:prstGeom prst="rect">
            <a:avLst/>
          </a:prstGeom>
        </p:spPr>
      </p:pic>
      <p:pic>
        <p:nvPicPr>
          <p:cNvPr id="10" name="Изображение 9"/>
          <p:cNvPicPr/>
          <p:nvPr/>
        </p:nvPicPr>
        <p:blipFill>
          <a:blip r:embed="rId5"/>
          <a:stretch>
            <a:fillRect/>
          </a:stretch>
        </p:blipFill>
        <p:spPr>
          <a:xfrm>
            <a:off x="251460" y="980440"/>
            <a:ext cx="4061460" cy="2626995"/>
          </a:xfrm>
          <a:prstGeom prst="rect">
            <a:avLst/>
          </a:prstGeom>
        </p:spPr>
      </p:pic>
    </p:spTree>
  </p:cSld>
  <p:clrMapOvr>
    <a:masterClrMapping/>
  </p:clrMapOvr>
  <p:transition>
    <p:split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CustomShape 1"/>
          <p:cNvSpPr/>
          <p:nvPr/>
        </p:nvSpPr>
        <p:spPr>
          <a:xfrm>
            <a:off x="4428000" y="836640"/>
            <a:ext cx="4257720" cy="528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25000" lnSpcReduction="20000"/>
          </a:bodyPr>
          <a:lstStyle/>
          <a:p>
            <a:pPr algn="ctr">
              <a:lnSpc>
                <a:spcPct val="100000"/>
              </a:lnSpc>
              <a:spcBef>
                <a:spcPts val="1740"/>
              </a:spcBef>
              <a:tabLst>
                <a:tab pos="0" algn="l"/>
              </a:tabLst>
            </a:pPr>
            <a:r>
              <a:rPr lang="ru-RU" sz="1700" b="1" strike="noStrike" spc="-1" dirty="0">
                <a:solidFill>
                  <a:srgbClr val="000000"/>
                </a:solidFill>
                <a:latin typeface="Times New Roman" panose="02020603050405020304"/>
                <a:ea typeface="DejaVu Sans"/>
              </a:rPr>
              <a:t> </a:t>
            </a:r>
            <a:r>
              <a:rPr lang="ru-RU" sz="12800" b="1" strike="noStrike" spc="-1" dirty="0">
                <a:solidFill>
                  <a:srgbClr val="FF0000"/>
                </a:solidFill>
                <a:latin typeface="Times New Roman" panose="02020603050405020304"/>
                <a:ea typeface="DejaVu Sans"/>
              </a:rPr>
              <a:t>Актуальность работы </a:t>
            </a:r>
            <a:endParaRPr lang="ru-RU" sz="3700" b="0" strike="noStrike" spc="-1" dirty="0">
              <a:latin typeface="Arial" panose="020B0604020202020204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en-US" altLang="ru-RU" sz="4665" b="1" strike="noStrike" spc="-1" dirty="0">
                <a:latin typeface="Arial" panose="020B0604020202020204"/>
              </a:rPr>
              <a:t> </a:t>
            </a:r>
            <a:endParaRPr lang="ru-RU" altLang="en-US" sz="4665" b="1" strike="noStrike" spc="-1" dirty="0">
              <a:latin typeface="Arial" panose="020B0604020202020204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Одной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из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важнейших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задач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гражданина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патриота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включены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такие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составляющие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родным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местам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малой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полнее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глубже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подрастающего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поколения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родном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действенными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будут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уважения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любви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90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земле</a:t>
            </a:r>
            <a:r>
              <a:rPr lang="en-US" altLang="ru-RU" sz="90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05" y="1094740"/>
            <a:ext cx="3815715" cy="521462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CustomShape 1"/>
          <p:cNvSpPr/>
          <p:nvPr/>
        </p:nvSpPr>
        <p:spPr>
          <a:xfrm>
            <a:off x="457200" y="476640"/>
            <a:ext cx="8228520" cy="56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7500" lnSpcReduction="20000"/>
          </a:bodyPr>
          <a:lstStyle/>
          <a:p>
            <a:pPr algn="ctr">
              <a:lnSpc>
                <a:spcPct val="100000"/>
              </a:lnSpc>
              <a:spcBef>
                <a:spcPts val="1200"/>
              </a:spcBef>
              <a:tabLst>
                <a:tab pos="0" algn="l"/>
              </a:tabLst>
            </a:pPr>
            <a:r>
              <a:rPr lang="ru-RU" sz="9600" b="1" strike="noStrike" spc="-1" dirty="0">
                <a:solidFill>
                  <a:srgbClr val="FF0000"/>
                </a:solidFill>
                <a:latin typeface="Times New Roman" panose="02020603050405020304"/>
                <a:ea typeface="DejaVu Sans"/>
              </a:rPr>
              <a:t>Цель нашего исследования:</a:t>
            </a:r>
            <a:endParaRPr lang="ru-RU" sz="9600" b="1" strike="noStrike" spc="-1" dirty="0">
              <a:latin typeface="Arial" panose="020B0604020202020204"/>
            </a:endParaRPr>
          </a:p>
          <a:p>
            <a:pPr algn="ctr">
              <a:lnSpc>
                <a:spcPct val="100000"/>
              </a:lnSpc>
              <a:spcBef>
                <a:spcPts val="1320"/>
              </a:spcBef>
              <a:tabLst>
                <a:tab pos="0" algn="l"/>
              </a:tabLst>
            </a:pP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заочной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знаменитым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уголкам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нашего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края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своего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авторского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альбома</a:t>
            </a:r>
            <a:r>
              <a:rPr lang="en-US" altLang="ru-RU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путь начинается с малой Родины»</a:t>
            </a:r>
            <a:endParaRPr lang="ru-RU" sz="7200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395640" y="908640"/>
            <a:ext cx="8290080" cy="6191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2900" indent="-342265" algn="just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Font typeface="Arial" panose="020B0604020202020204"/>
              <a:buChar char="•"/>
            </a:pPr>
            <a:r>
              <a:rPr lang="ru-RU" sz="4800" b="1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Объект исследования: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моя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маленькая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село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Биктяш</a:t>
            </a:r>
            <a:r>
              <a:rPr lang="en-US" altLang="ru-RU" sz="4800" b="1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265" algn="just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Font typeface="Arial" panose="020B0604020202020204"/>
              <a:buChar char="•"/>
            </a:pPr>
            <a:r>
              <a:rPr lang="ru-RU" sz="4800" b="1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Предмет исследования:</a:t>
            </a:r>
            <a:br>
              <a:rPr lang="ru-RU" sz="4800" b="1" strike="noStrike" spc="-1" dirty="0">
                <a:solidFill>
                  <a:srgbClr val="FF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</a:b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достопримечательности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села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strike="noStrike" spc="-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Биктяш</a:t>
            </a:r>
            <a:r>
              <a:rPr lang="en-US" altLang="ru-RU" sz="4800" strike="noStrike" spc="-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265" algn="just">
              <a:lnSpc>
                <a:spcPct val="100000"/>
              </a:lnSpc>
              <a:spcBef>
                <a:spcPts val="960"/>
              </a:spcBef>
              <a:buClr>
                <a:srgbClr val="FF0000"/>
              </a:buClr>
              <a:buFont typeface="Arial" panose="020B0604020202020204"/>
              <a:buChar char="•"/>
            </a:pPr>
            <a:endParaRPr lang="ru-RU" sz="48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CustomShape 1"/>
          <p:cNvSpPr/>
          <p:nvPr/>
        </p:nvSpPr>
        <p:spPr>
          <a:xfrm>
            <a:off x="539640" y="332640"/>
            <a:ext cx="5409720" cy="608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100000"/>
              </a:lnSpc>
              <a:spcBef>
                <a:spcPts val="2120"/>
              </a:spcBef>
              <a:tabLst>
                <a:tab pos="0" algn="l"/>
              </a:tabLst>
            </a:pPr>
            <a:r>
              <a:rPr lang="ru-RU" sz="5600" b="1" strike="noStrike" spc="-1">
                <a:solidFill>
                  <a:srgbClr val="FF0000"/>
                </a:solidFill>
                <a:latin typeface="Times New Roman" panose="02020603050405020304"/>
                <a:ea typeface="DejaVu Sans"/>
              </a:rPr>
              <a:t>Задачи:</a:t>
            </a:r>
            <a:endParaRPr lang="ru-RU" sz="5600" b="0" strike="noStrike" spc="-1">
              <a:latin typeface="Arial" panose="020B0604020202020204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ru-RU" sz="2400" b="0" strike="noStrike" spc="-1">
              <a:latin typeface="Arial" panose="020B0604020202020204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5940000" y="2709000"/>
            <a:ext cx="2745720" cy="341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Текстовое поле 1"/>
          <p:cNvSpPr txBox="1"/>
          <p:nvPr/>
        </p:nvSpPr>
        <p:spPr>
          <a:xfrm>
            <a:off x="613410" y="1217295"/>
            <a:ext cx="7926705" cy="522986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 defTabSz="266700"/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1.Изучить 7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чудес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Бижбулякского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района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 defTabSz="266700"/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2.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Создать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бумажный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альбом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-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презентацию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с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фотографиями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и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описанием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памятных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мест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моего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села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sz="28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 defTabSz="266700">
              <a:buFont typeface="Times New Roman" panose="02020603050405020304"/>
              <a:buAutoNum type="arabicPeriod" startAt="3"/>
            </a:pP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Привлечь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внимание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своих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одноклассников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к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памятным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местам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 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родного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края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  <a:p>
            <a:pPr algn="just" defTabSz="266700"/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4.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Подготовить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и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провести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заочные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экскурсии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нашему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селу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для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учеников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моей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гимназии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sz="2800" dirty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  <a:p>
            <a:pPr algn="just" defTabSz="266700"/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5.Передать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свою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работу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сельскому дому культуры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села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Новый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Биктяш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для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возможного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проведения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экскурсий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для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гостей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нашего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sz="2800" dirty="0" err="1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села</a:t>
            </a:r>
            <a:r>
              <a:rPr sz="2800" dirty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Arial"/>
      <a:ea typeface="DejaVu Sans"/>
      <a:cs typeface="DejaVu Sans"/>
    </a:majorFont>
    <a:minorFont>
      <a:latin typeface="Arial"/>
      <a:ea typeface="DejaVu Sans"/>
      <a:cs typeface="DejaVu Sans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  <a:miter/>
      </a:ln>
      <a:ln w="25400" cap="flat" cmpd="sng" algn="ctr">
        <a:solidFill>
          <a:schemeClr val="phClr"/>
        </a:solidFill>
        <a:prstDash val="solid"/>
        <a:miter/>
      </a:ln>
      <a:ln w="38100" cap="flat" cmpd="sng" algn="ctr">
        <a:solidFill>
          <a:schemeClr val="phClr"/>
        </a:solidFill>
        <a:prstDash val="solid"/>
        <a:miter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537</Words>
  <Application>Microsoft Office PowerPoint</Application>
  <PresentationFormat>Экран (4:3)</PresentationFormat>
  <Paragraphs>59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27</vt:i4>
      </vt:variant>
    </vt:vector>
  </HeadingPairs>
  <TitlesOfParts>
    <vt:vector size="37" baseType="lpstr">
      <vt:lpstr>Arial</vt:lpstr>
      <vt:lpstr>Calibri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Природа нашего села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Краеведческий час «Моя малая Родина»</vt:lpstr>
      <vt:lpstr>Селу Новый Биктяш - 425 лет</vt:lpstr>
      <vt:lpstr>Благоустройство-2025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Terskras</dc:creator>
  <cp:lastModifiedBy>Финзира Шакирова</cp:lastModifiedBy>
  <cp:revision>162</cp:revision>
  <dcterms:created xsi:type="dcterms:W3CDTF">2017-10-18T15:49:00Z</dcterms:created>
  <dcterms:modified xsi:type="dcterms:W3CDTF">2026-01-20T13:17:04Z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133372461909467587E43CF4E5986914</vt:lpwstr>
  </property>
  <property fmtid="{D5CDD505-2E9C-101B-9397-08002B2CF9AE}" pid="3" name="KSOProductBuildVer">
    <vt:lpwstr>1049-12.2.0.23196</vt:lpwstr>
  </property>
  <property fmtid="{D5CDD505-2E9C-101B-9397-08002B2CF9AE}" pid="4" name="Notes">
    <vt:i4>1</vt:i4>
  </property>
  <property fmtid="{D5CDD505-2E9C-101B-9397-08002B2CF9AE}" pid="5" name="PresentationFormat">
    <vt:lpwstr>Экран (4:3)</vt:lpwstr>
  </property>
  <property fmtid="{D5CDD505-2E9C-101B-9397-08002B2CF9AE}" pid="6" name="Slides">
    <vt:i4>28</vt:i4>
  </property>
</Properties>
</file>